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671" r:id="rId6"/>
    <p:sldId id="257" r:id="rId7"/>
    <p:sldId id="672" r:id="rId8"/>
    <p:sldId id="673" r:id="rId9"/>
    <p:sldId id="674" r:id="rId10"/>
    <p:sldId id="675" r:id="rId11"/>
    <p:sldId id="677" r:id="rId12"/>
    <p:sldId id="678" r:id="rId13"/>
    <p:sldId id="679" r:id="rId14"/>
    <p:sldId id="680" r:id="rId15"/>
    <p:sldId id="681" r:id="rId16"/>
    <p:sldId id="682" r:id="rId17"/>
    <p:sldId id="685" r:id="rId18"/>
    <p:sldId id="684" r:id="rId19"/>
    <p:sldId id="686" r:id="rId2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DCEA-4E50-4DD7-A4F0-29792DF8FD78}" type="datetimeFigureOut">
              <a:rPr lang="es-CO" smtClean="0"/>
              <a:t>7/09/2020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596C3-A55B-49F3-A244-776DC81DB359}" type="slidenum">
              <a:rPr lang="es-CO" smtClean="0"/>
              <a:t>‹Nº›</a:t>
            </a:fld>
            <a:endParaRPr lang="es-CO"/>
          </a:p>
        </p:txBody>
      </p:sp>
    </p:spTree>
    <p:extLst>
      <p:ext uri="{BB962C8B-B14F-4D97-AF65-F5344CB8AC3E}">
        <p14:creationId xmlns:p14="http://schemas.microsoft.com/office/powerpoint/2010/main" val="358592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BC316-A0AE-4DB6-8D54-C63046B0D6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63E63F0-1D6E-4714-B9BB-774B5C1D7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526537F-2F38-41B2-8672-7EB0B23A9A40}"/>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5" name="Marcador de pie de página 4">
            <a:extLst>
              <a:ext uri="{FF2B5EF4-FFF2-40B4-BE49-F238E27FC236}">
                <a16:creationId xmlns:a16="http://schemas.microsoft.com/office/drawing/2014/main" id="{6C2CC699-DFE1-4D43-89B1-1C28E38A3C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9C4BDA-EA9F-439F-8CA1-F71564C1BF7E}"/>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3951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171ED-2DDD-4EA8-96B0-98F6568C0E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88BD00-9679-4ADD-86B6-2F44C34A1F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7C3B4B-40D6-4697-B027-9EC922DB0201}"/>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5" name="Marcador de pie de página 4">
            <a:extLst>
              <a:ext uri="{FF2B5EF4-FFF2-40B4-BE49-F238E27FC236}">
                <a16:creationId xmlns:a16="http://schemas.microsoft.com/office/drawing/2014/main" id="{94915F44-4B0C-44E2-A3EF-5B43CA228A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ECA163-AC92-4DA1-BDCF-46B18352BA6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9595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840DCA-EB58-4334-84B5-E980B7414C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FB05E8-1F00-490E-B186-76CB896360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477067-12F2-4071-BACB-A954FB4D95E2}"/>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5" name="Marcador de pie de página 4">
            <a:extLst>
              <a:ext uri="{FF2B5EF4-FFF2-40B4-BE49-F238E27FC236}">
                <a16:creationId xmlns:a16="http://schemas.microsoft.com/office/drawing/2014/main" id="{178A4BE6-803E-48B8-A935-8ACD5066A3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C4921E-96D5-4853-A5AC-0EFFE89D7B3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688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44138-BBB6-4D1B-942E-4B61F4E485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47E31C-370D-4487-89A7-B861F2EE5B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D460A-E58E-4B68-A93A-5FBEC99D90C7}"/>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5" name="Marcador de pie de página 4">
            <a:extLst>
              <a:ext uri="{FF2B5EF4-FFF2-40B4-BE49-F238E27FC236}">
                <a16:creationId xmlns:a16="http://schemas.microsoft.com/office/drawing/2014/main" id="{2B88C123-90C5-4337-9455-8BC1FD3147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7ACBA5-3EC7-4569-B4E2-7632078A4BA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5031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03692-DA52-41DE-A5CF-5675482159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628ED4-FAFD-4634-977C-6A4CF2F44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5CD4BA-3035-4A3F-98BC-97B6D867571F}"/>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5" name="Marcador de pie de página 4">
            <a:extLst>
              <a:ext uri="{FF2B5EF4-FFF2-40B4-BE49-F238E27FC236}">
                <a16:creationId xmlns:a16="http://schemas.microsoft.com/office/drawing/2014/main" id="{A78C2365-AD56-4756-A68B-4B330C7273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3F43C5-CFCD-411B-AAC8-EB3A16CC710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60994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1EEC-4CCC-4DAC-9D6C-39E37111701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969007-1026-46C5-80E9-C12C503800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6F0D8BE-5C60-40F9-9CF1-B2E3EBE52A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61E0F67-8978-4D68-8A5C-BE9638480B8E}"/>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6" name="Marcador de pie de página 5">
            <a:extLst>
              <a:ext uri="{FF2B5EF4-FFF2-40B4-BE49-F238E27FC236}">
                <a16:creationId xmlns:a16="http://schemas.microsoft.com/office/drawing/2014/main" id="{BC2321B2-5ADD-4F51-BF16-5B6807C593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134E0CB-F895-4F9C-B07D-3971BA1FAC0D}"/>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894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0C7AC-0A63-4EFF-B20C-43F37E3AAE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06C663F-E040-4240-B09F-D51CE7E2F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1A1469-4606-4DF5-A0BC-6FBF713859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617D60-8F7C-40DE-84CA-B318390B8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825C18-1425-458D-81D3-FEC6FC8842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0EDAC33-3A40-4AB0-AE80-C0AB2CA1B43B}"/>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8" name="Marcador de pie de página 7">
            <a:extLst>
              <a:ext uri="{FF2B5EF4-FFF2-40B4-BE49-F238E27FC236}">
                <a16:creationId xmlns:a16="http://schemas.microsoft.com/office/drawing/2014/main" id="{DA9FD7DC-F77F-457C-8824-E1C97250F74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6C7E945-07A8-40B1-8BF3-D5BBF3ABD350}"/>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5642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17723-1939-416B-9E13-74A845E9A6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2559A84-2459-4CAA-9C72-6C3A77CE8BE3}"/>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4" name="Marcador de pie de página 3">
            <a:extLst>
              <a:ext uri="{FF2B5EF4-FFF2-40B4-BE49-F238E27FC236}">
                <a16:creationId xmlns:a16="http://schemas.microsoft.com/office/drawing/2014/main" id="{C76531DE-E9D8-4836-9B1A-8DA81A599F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036D842-77BB-4493-8F8B-46F50238100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0247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8D9B0-21E4-466E-BB10-9213AF6FD07E}"/>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3" name="Marcador de pie de página 2">
            <a:extLst>
              <a:ext uri="{FF2B5EF4-FFF2-40B4-BE49-F238E27FC236}">
                <a16:creationId xmlns:a16="http://schemas.microsoft.com/office/drawing/2014/main" id="{9E12C5E9-DAC1-4916-9E3B-DF85058FE8B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7660B33-E3F8-4FC7-AAAF-FFB1CDB7F91C}"/>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38841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09570-CFA1-4C5F-842B-0D56F75D01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8D2AD04-9214-4107-8CC4-4732C6477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41FC881-E374-4EB5-80E2-CDC1D23B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FEBE84-9634-43F8-B631-F98DBC987106}"/>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6" name="Marcador de pie de página 5">
            <a:extLst>
              <a:ext uri="{FF2B5EF4-FFF2-40B4-BE49-F238E27FC236}">
                <a16:creationId xmlns:a16="http://schemas.microsoft.com/office/drawing/2014/main" id="{415E8EF0-5CD1-48E4-B76F-4F15D1EE44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D561E1-4D39-4E19-B46A-31F918A6BE78}"/>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82879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6147A-FB7D-43D4-A00E-0FCC463EE7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8E68413-341F-465C-B805-CA7390F1A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8683CC8-6313-451A-9916-5FD2452AA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211012-B598-4E59-9C66-42FF6C759294}"/>
              </a:ext>
            </a:extLst>
          </p:cNvPr>
          <p:cNvSpPr>
            <a:spLocks noGrp="1"/>
          </p:cNvSpPr>
          <p:nvPr>
            <p:ph type="dt" sz="half" idx="10"/>
          </p:nvPr>
        </p:nvSpPr>
        <p:spPr/>
        <p:txBody>
          <a:bodyPr/>
          <a:lstStyle/>
          <a:p>
            <a:fld id="{14138F09-792E-4701-B3D3-1772DEADDE1B}" type="datetimeFigureOut">
              <a:rPr lang="es-CO" smtClean="0"/>
              <a:t>7/09/2020</a:t>
            </a:fld>
            <a:endParaRPr lang="es-CO"/>
          </a:p>
        </p:txBody>
      </p:sp>
      <p:sp>
        <p:nvSpPr>
          <p:cNvPr id="6" name="Marcador de pie de página 5">
            <a:extLst>
              <a:ext uri="{FF2B5EF4-FFF2-40B4-BE49-F238E27FC236}">
                <a16:creationId xmlns:a16="http://schemas.microsoft.com/office/drawing/2014/main" id="{55F49BA0-4BD6-4111-98F6-43F17C9F724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EBA01A-356A-45D0-BC08-04599BBD804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1691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557F3F-9D95-489B-9C8F-E3AB60CBF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8A05867-40EF-4EA1-B672-062F2C1CC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7B0B0-DC3C-446D-8AA3-668E3319E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38F09-792E-4701-B3D3-1772DEADDE1B}" type="datetimeFigureOut">
              <a:rPr lang="es-CO" smtClean="0"/>
              <a:t>7/09/2020</a:t>
            </a:fld>
            <a:endParaRPr lang="es-CO"/>
          </a:p>
        </p:txBody>
      </p:sp>
      <p:sp>
        <p:nvSpPr>
          <p:cNvPr id="5" name="Marcador de pie de página 4">
            <a:extLst>
              <a:ext uri="{FF2B5EF4-FFF2-40B4-BE49-F238E27FC236}">
                <a16:creationId xmlns:a16="http://schemas.microsoft.com/office/drawing/2014/main" id="{83F77034-4275-49F9-B5A4-B877B1309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9C6E98A-346A-4E1D-8DA9-70CEB8FA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EBA1D-D507-493A-9A56-A1E9DC555F57}" type="slidenum">
              <a:rPr lang="es-CO" smtClean="0"/>
              <a:t>‹Nº›</a:t>
            </a:fld>
            <a:endParaRPr lang="es-CO"/>
          </a:p>
        </p:txBody>
      </p:sp>
    </p:spTree>
    <p:extLst>
      <p:ext uri="{BB962C8B-B14F-4D97-AF65-F5344CB8AC3E}">
        <p14:creationId xmlns:p14="http://schemas.microsoft.com/office/powerpoint/2010/main" val="227935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leydi.paez@aerocivil.gov.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aerocivil.gov.co/aerocivil/Feria-Transparencia/regist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s9-xe6qtF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159336-F0B0-450C-8193-4CE198451054}"/>
              </a:ext>
            </a:extLst>
          </p:cNvPr>
          <p:cNvSpPr txBox="1">
            <a:spLocks/>
          </p:cNvSpPr>
          <p:nvPr/>
        </p:nvSpPr>
        <p:spPr>
          <a:xfrm>
            <a:off x="1549717" y="5110164"/>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000" b="1" dirty="0">
                <a:solidFill>
                  <a:srgbClr val="002060"/>
                </a:solidFill>
                <a:latin typeface="Arial" panose="020B0604020202020204" pitchFamily="34" charset="0"/>
                <a:cs typeface="Arial" panose="020B0604020202020204" pitchFamily="34" charset="0"/>
              </a:rPr>
              <a:t>INFORME RESULTADOS FERIA DE LA TRANSPARENCIA MARZO 2020- ESPACIO PARA RENDICIÓN DE CUENTAS</a:t>
            </a:r>
            <a:endParaRPr lang="es-CO" sz="3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16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2585323"/>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4.1 EVALUACIÓN GENERAL DE LA FERIA DE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dirty="0">
                <a:solidFill>
                  <a:schemeClr val="tx2"/>
                </a:solidFill>
              </a:rPr>
              <a:t>Se realizo la feria de transparencia el día 13 de marzo en el auditorio CEA, en el cual se socializó el Plan Anual de Adquisiciones - PAA y el proceso de gestión de compra y contratación publica, como también se aplicó la herramientas de medición de la percepción, con una asistencia de 136 interesados,77 externos y 59 de la Aerocivil, cumpliendo con el objetivo propuesto.</a:t>
            </a:r>
          </a:p>
          <a:p>
            <a:pPr marL="285750" indent="-285750">
              <a:buFont typeface="Wingdings" panose="05000000000000000000" pitchFamily="2" charset="2"/>
              <a:buChar char="ü"/>
            </a:pPr>
            <a:r>
              <a:rPr lang="es-CO" dirty="0">
                <a:solidFill>
                  <a:schemeClr val="tx2"/>
                </a:solidFill>
              </a:rPr>
              <a:t>Con el propósito de conocer la percepción de las partes interesadas sobre el desarrollo de la feria de transparencia 2020 de la entidad, se les solicitó a los asistentes el diligenciamiento de una encuesta de percepción, con el siguiente contenido: </a:t>
            </a:r>
          </a:p>
        </p:txBody>
      </p:sp>
      <p:pic>
        <p:nvPicPr>
          <p:cNvPr id="3" name="Imagen 2">
            <a:extLst>
              <a:ext uri="{FF2B5EF4-FFF2-40B4-BE49-F238E27FC236}">
                <a16:creationId xmlns:a16="http://schemas.microsoft.com/office/drawing/2014/main" id="{4BC3EB3E-B1BB-4370-9982-3EADB78CF314}"/>
              </a:ext>
            </a:extLst>
          </p:cNvPr>
          <p:cNvPicPr>
            <a:picLocks noChangeAspect="1"/>
          </p:cNvPicPr>
          <p:nvPr/>
        </p:nvPicPr>
        <p:blipFill rotWithShape="1">
          <a:blip r:embed="rId4"/>
          <a:srcRect l="25646" t="30097" r="27540" b="15218"/>
          <a:stretch/>
        </p:blipFill>
        <p:spPr>
          <a:xfrm>
            <a:off x="3366942" y="2826855"/>
            <a:ext cx="5235677" cy="3438502"/>
          </a:xfrm>
          <a:prstGeom prst="rect">
            <a:avLst/>
          </a:prstGeom>
        </p:spPr>
      </p:pic>
    </p:spTree>
    <p:extLst>
      <p:ext uri="{BB962C8B-B14F-4D97-AF65-F5344CB8AC3E}">
        <p14:creationId xmlns:p14="http://schemas.microsoft.com/office/powerpoint/2010/main" val="105555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dirty="0">
                <a:solidFill>
                  <a:schemeClr val="tx2"/>
                </a:solidFill>
              </a:rPr>
              <a:t>se les solicitó a los asistentes el diligenciamiento de la encuesta de percepción, obteniendo los siguientes resultados, soportados en 32 Encuestas diligenciadas, así:</a:t>
            </a:r>
          </a:p>
        </p:txBody>
      </p:sp>
      <p:pic>
        <p:nvPicPr>
          <p:cNvPr id="8" name="Imagen 7">
            <a:extLst>
              <a:ext uri="{FF2B5EF4-FFF2-40B4-BE49-F238E27FC236}">
                <a16:creationId xmlns:a16="http://schemas.microsoft.com/office/drawing/2014/main" id="{64DFB827-705A-4E9C-9292-E4E752ED341E}"/>
              </a:ext>
            </a:extLst>
          </p:cNvPr>
          <p:cNvPicPr>
            <a:picLocks noChangeAspect="1"/>
          </p:cNvPicPr>
          <p:nvPr/>
        </p:nvPicPr>
        <p:blipFill rotWithShape="1">
          <a:blip r:embed="rId4"/>
          <a:srcRect l="4727" t="34779" r="40242" b="13746"/>
          <a:stretch/>
        </p:blipFill>
        <p:spPr>
          <a:xfrm>
            <a:off x="48667" y="1943341"/>
            <a:ext cx="6178535" cy="3528488"/>
          </a:xfrm>
          <a:prstGeom prst="rect">
            <a:avLst/>
          </a:prstGeom>
        </p:spPr>
      </p:pic>
      <p:pic>
        <p:nvPicPr>
          <p:cNvPr id="9" name="Imagen 8">
            <a:extLst>
              <a:ext uri="{FF2B5EF4-FFF2-40B4-BE49-F238E27FC236}">
                <a16:creationId xmlns:a16="http://schemas.microsoft.com/office/drawing/2014/main" id="{2E88E635-8E0B-4282-ABBC-577C752EF4B9}"/>
              </a:ext>
            </a:extLst>
          </p:cNvPr>
          <p:cNvPicPr>
            <a:picLocks noChangeAspect="1"/>
          </p:cNvPicPr>
          <p:nvPr/>
        </p:nvPicPr>
        <p:blipFill rotWithShape="1">
          <a:blip r:embed="rId5"/>
          <a:srcRect l="4726" t="27085" r="42177" b="20199"/>
          <a:stretch/>
        </p:blipFill>
        <p:spPr>
          <a:xfrm>
            <a:off x="6095999" y="1943341"/>
            <a:ext cx="5863974" cy="3613507"/>
          </a:xfrm>
          <a:prstGeom prst="rect">
            <a:avLst/>
          </a:prstGeom>
        </p:spPr>
      </p:pic>
    </p:spTree>
    <p:extLst>
      <p:ext uri="{BB962C8B-B14F-4D97-AF65-F5344CB8AC3E}">
        <p14:creationId xmlns:p14="http://schemas.microsoft.com/office/powerpoint/2010/main" val="419207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3" name="Imagen 2">
            <a:extLst>
              <a:ext uri="{FF2B5EF4-FFF2-40B4-BE49-F238E27FC236}">
                <a16:creationId xmlns:a16="http://schemas.microsoft.com/office/drawing/2014/main" id="{1742973D-CE1B-4C48-847C-C4AE3C76ED04}"/>
              </a:ext>
            </a:extLst>
          </p:cNvPr>
          <p:cNvPicPr>
            <a:picLocks noChangeAspect="1"/>
          </p:cNvPicPr>
          <p:nvPr/>
        </p:nvPicPr>
        <p:blipFill rotWithShape="1">
          <a:blip r:embed="rId4"/>
          <a:srcRect l="5884" t="32196" r="41269" b="14239"/>
          <a:stretch/>
        </p:blipFill>
        <p:spPr>
          <a:xfrm>
            <a:off x="2211153" y="1250636"/>
            <a:ext cx="6806237" cy="3878663"/>
          </a:xfrm>
          <a:prstGeom prst="rect">
            <a:avLst/>
          </a:prstGeom>
        </p:spPr>
      </p:pic>
    </p:spTree>
    <p:extLst>
      <p:ext uri="{BB962C8B-B14F-4D97-AF65-F5344CB8AC3E}">
        <p14:creationId xmlns:p14="http://schemas.microsoft.com/office/powerpoint/2010/main" val="121801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6" name="Imagen 5">
            <a:extLst>
              <a:ext uri="{FF2B5EF4-FFF2-40B4-BE49-F238E27FC236}">
                <a16:creationId xmlns:a16="http://schemas.microsoft.com/office/drawing/2014/main" id="{3F91CD6D-E5C3-4E24-A2CF-20345E813AD9}"/>
              </a:ext>
            </a:extLst>
          </p:cNvPr>
          <p:cNvPicPr>
            <a:picLocks noChangeAspect="1"/>
          </p:cNvPicPr>
          <p:nvPr/>
        </p:nvPicPr>
        <p:blipFill rotWithShape="1">
          <a:blip r:embed="rId4"/>
          <a:srcRect l="6230" t="26695" r="40924" b="20198"/>
          <a:stretch/>
        </p:blipFill>
        <p:spPr>
          <a:xfrm>
            <a:off x="5971826" y="1608894"/>
            <a:ext cx="5739800" cy="3640210"/>
          </a:xfrm>
          <a:prstGeom prst="rect">
            <a:avLst/>
          </a:prstGeom>
        </p:spPr>
      </p:pic>
      <p:pic>
        <p:nvPicPr>
          <p:cNvPr id="8" name="Imagen 7">
            <a:extLst>
              <a:ext uri="{FF2B5EF4-FFF2-40B4-BE49-F238E27FC236}">
                <a16:creationId xmlns:a16="http://schemas.microsoft.com/office/drawing/2014/main" id="{BE58CA65-67DD-4D89-A628-7D9AE61C3365}"/>
              </a:ext>
            </a:extLst>
          </p:cNvPr>
          <p:cNvPicPr>
            <a:picLocks noChangeAspect="1"/>
          </p:cNvPicPr>
          <p:nvPr/>
        </p:nvPicPr>
        <p:blipFill rotWithShape="1">
          <a:blip r:embed="rId5"/>
          <a:srcRect l="5654" t="29758" r="41269" b="17137"/>
          <a:stretch/>
        </p:blipFill>
        <p:spPr>
          <a:xfrm>
            <a:off x="232026" y="1608894"/>
            <a:ext cx="5739800" cy="3640211"/>
          </a:xfrm>
          <a:prstGeom prst="rect">
            <a:avLst/>
          </a:prstGeom>
        </p:spPr>
      </p:pic>
    </p:spTree>
    <p:extLst>
      <p:ext uri="{BB962C8B-B14F-4D97-AF65-F5344CB8AC3E}">
        <p14:creationId xmlns:p14="http://schemas.microsoft.com/office/powerpoint/2010/main" val="309933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sp>
        <p:nvSpPr>
          <p:cNvPr id="5" name="CuadroTexto 4">
            <a:extLst>
              <a:ext uri="{FF2B5EF4-FFF2-40B4-BE49-F238E27FC236}">
                <a16:creationId xmlns:a16="http://schemas.microsoft.com/office/drawing/2014/main" id="{D0381137-F14B-4C94-B110-DB501BF80CF9}"/>
              </a:ext>
            </a:extLst>
          </p:cNvPr>
          <p:cNvSpPr txBox="1"/>
          <p:nvPr/>
        </p:nvSpPr>
        <p:spPr>
          <a:xfrm>
            <a:off x="858129" y="1122007"/>
            <a:ext cx="10332171" cy="1569660"/>
          </a:xfrm>
          <a:prstGeom prst="rect">
            <a:avLst/>
          </a:prstGeom>
          <a:noFill/>
        </p:spPr>
        <p:txBody>
          <a:bodyPr wrap="square" rtlCol="0">
            <a:spAutoFit/>
          </a:bodyPr>
          <a:lstStyle/>
          <a:p>
            <a:r>
              <a:rPr lang="es-CO" sz="1600" b="1" dirty="0">
                <a:solidFill>
                  <a:schemeClr val="tx2"/>
                </a:solidFill>
              </a:rPr>
              <a:t>Pregunta abierta : Mencione los aspectos positivos y/o aspectos que considera usted, se debe mejorar en el proceso de compras y contrataciones públicas, de la Aerocivil. </a:t>
            </a:r>
          </a:p>
          <a:p>
            <a:endParaRPr lang="es-CO" sz="1600" b="1" dirty="0">
              <a:solidFill>
                <a:schemeClr val="tx2"/>
              </a:solidFill>
            </a:endParaRPr>
          </a:p>
          <a:p>
            <a:r>
              <a:rPr lang="es-CO" sz="1600" dirty="0">
                <a:solidFill>
                  <a:schemeClr val="tx2"/>
                </a:solidFill>
              </a:rPr>
              <a:t>La pregunta abierta fue diligenciada por 18 encuestados de los 32 que realizaron la encuesta de percepción, arrojando aspectos positivos y por mejorar así:</a:t>
            </a:r>
          </a:p>
          <a:p>
            <a:endParaRPr lang="es-CO" sz="1600" b="1" dirty="0">
              <a:solidFill>
                <a:schemeClr val="tx2"/>
              </a:solidFill>
            </a:endParaRPr>
          </a:p>
        </p:txBody>
      </p:sp>
      <p:sp>
        <p:nvSpPr>
          <p:cNvPr id="3" name="Rectángulo 2">
            <a:extLst>
              <a:ext uri="{FF2B5EF4-FFF2-40B4-BE49-F238E27FC236}">
                <a16:creationId xmlns:a16="http://schemas.microsoft.com/office/drawing/2014/main" id="{AD8A509A-9EBA-4264-BAF7-49FC9585B2F1}"/>
              </a:ext>
            </a:extLst>
          </p:cNvPr>
          <p:cNvSpPr/>
          <p:nvPr/>
        </p:nvSpPr>
        <p:spPr>
          <a:xfrm>
            <a:off x="4835114" y="2441720"/>
            <a:ext cx="3309560" cy="369332"/>
          </a:xfrm>
          <a:prstGeom prst="rect">
            <a:avLst/>
          </a:prstGeom>
        </p:spPr>
        <p:txBody>
          <a:bodyPr wrap="none">
            <a:spAutoFit/>
          </a:bodyPr>
          <a:lstStyle/>
          <a:p>
            <a:pPr algn="ctr"/>
            <a:r>
              <a:rPr lang="es-CO" b="1" dirty="0">
                <a:solidFill>
                  <a:srgbClr val="002060"/>
                </a:solidFill>
                <a:latin typeface="Arial" panose="020B0604020202020204" pitchFamily="34" charset="0"/>
                <a:cs typeface="Arial" panose="020B0604020202020204" pitchFamily="34" charset="0"/>
              </a:rPr>
              <a:t>ASPECTOS POR MEJORAR</a:t>
            </a:r>
          </a:p>
        </p:txBody>
      </p:sp>
      <p:graphicFrame>
        <p:nvGraphicFramePr>
          <p:cNvPr id="6" name="Tabla 5">
            <a:extLst>
              <a:ext uri="{FF2B5EF4-FFF2-40B4-BE49-F238E27FC236}">
                <a16:creationId xmlns:a16="http://schemas.microsoft.com/office/drawing/2014/main" id="{303CA6A3-60BA-4C7D-BFD0-A7673DB3CFC6}"/>
              </a:ext>
            </a:extLst>
          </p:cNvPr>
          <p:cNvGraphicFramePr>
            <a:graphicFrameLocks noGrp="1"/>
          </p:cNvGraphicFramePr>
          <p:nvPr>
            <p:extLst>
              <p:ext uri="{D42A27DB-BD31-4B8C-83A1-F6EECF244321}">
                <p14:modId xmlns:p14="http://schemas.microsoft.com/office/powerpoint/2010/main" val="2448402269"/>
              </p:ext>
            </p:extLst>
          </p:nvPr>
        </p:nvGraphicFramePr>
        <p:xfrm>
          <a:off x="2246784" y="2930437"/>
          <a:ext cx="8006472" cy="1754327"/>
        </p:xfrm>
        <a:graphic>
          <a:graphicData uri="http://schemas.openxmlformats.org/drawingml/2006/table">
            <a:tbl>
              <a:tblPr>
                <a:tableStyleId>{3B4B98B0-60AC-42C2-AFA5-B58CD77FA1E5}</a:tableStyleId>
              </a:tblPr>
              <a:tblGrid>
                <a:gridCol w="8006472">
                  <a:extLst>
                    <a:ext uri="{9D8B030D-6E8A-4147-A177-3AD203B41FA5}">
                      <a16:colId xmlns:a16="http://schemas.microsoft.com/office/drawing/2014/main" val="3311399697"/>
                    </a:ext>
                  </a:extLst>
                </a:gridCol>
              </a:tblGrid>
              <a:tr h="248574">
                <a:tc>
                  <a:txBody>
                    <a:bodyPr/>
                    <a:lstStyle/>
                    <a:p>
                      <a:pPr algn="l" fontAlgn="b"/>
                      <a:r>
                        <a:rPr lang="es-CO" sz="1400" u="none" strike="noStrike" dirty="0">
                          <a:solidFill>
                            <a:schemeClr val="tx2"/>
                          </a:solidFill>
                          <a:effectLst/>
                        </a:rPr>
                        <a:t>Debería enviarse información previa de la participación</a:t>
                      </a:r>
                      <a:endParaRPr lang="es-CO" sz="1400" b="0" i="0" u="none" strike="noStrike" dirty="0">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338201561"/>
                  </a:ext>
                </a:extLst>
              </a:tr>
              <a:tr h="248574">
                <a:tc>
                  <a:txBody>
                    <a:bodyPr/>
                    <a:lstStyle/>
                    <a:p>
                      <a:pPr algn="l" fontAlgn="b"/>
                      <a:r>
                        <a:rPr lang="es-CO" sz="1400" u="none" strike="noStrike" dirty="0">
                          <a:solidFill>
                            <a:schemeClr val="tx2"/>
                          </a:solidFill>
                          <a:effectLst/>
                        </a:rPr>
                        <a:t>Exponer casos de éxito y/o fracaso como ejemplos para no caer en lo mismo </a:t>
                      </a:r>
                      <a:endParaRPr lang="es-CO" sz="1400" b="0" i="0" u="none" strike="noStrike" dirty="0">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60817085"/>
                  </a:ext>
                </a:extLst>
              </a:tr>
              <a:tr h="273507">
                <a:tc>
                  <a:txBody>
                    <a:bodyPr/>
                    <a:lstStyle/>
                    <a:p>
                      <a:pPr algn="l" fontAlgn="b"/>
                      <a:r>
                        <a:rPr lang="es-CO" sz="1400" u="none" strike="noStrike">
                          <a:solidFill>
                            <a:schemeClr val="tx2"/>
                          </a:solidFill>
                          <a:effectLst/>
                        </a:rPr>
                        <a:t>Un pequeño refrigerio</a:t>
                      </a:r>
                      <a:endParaRPr lang="es-CO" sz="1400" b="0" i="0" u="none" strike="noStrike">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31290510"/>
                  </a:ext>
                </a:extLst>
              </a:tr>
              <a:tr h="248574">
                <a:tc>
                  <a:txBody>
                    <a:bodyPr/>
                    <a:lstStyle/>
                    <a:p>
                      <a:pPr algn="l" fontAlgn="b"/>
                      <a:r>
                        <a:rPr lang="es-CO" sz="1400" u="none" strike="noStrike" dirty="0">
                          <a:solidFill>
                            <a:schemeClr val="tx2"/>
                          </a:solidFill>
                          <a:effectLst/>
                        </a:rPr>
                        <a:t>Cada año brindar un espacio académico en pro de mejorar procesos contractuales </a:t>
                      </a:r>
                      <a:endParaRPr lang="es-CO" sz="1400" b="0" i="0" u="none" strike="noStrike" dirty="0">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530961638"/>
                  </a:ext>
                </a:extLst>
              </a:tr>
              <a:tr h="248574">
                <a:tc>
                  <a:txBody>
                    <a:bodyPr/>
                    <a:lstStyle/>
                    <a:p>
                      <a:pPr algn="l" fontAlgn="b"/>
                      <a:r>
                        <a:rPr lang="es-CO" sz="1400" u="none" strike="noStrike">
                          <a:solidFill>
                            <a:schemeClr val="tx2"/>
                          </a:solidFill>
                          <a:effectLst/>
                        </a:rPr>
                        <a:t>Licitaciones no transparentes; Dejan que les coloquen folletos</a:t>
                      </a:r>
                      <a:endParaRPr lang="es-CO" sz="1400" b="0" i="0" u="none" strike="noStrike">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102124566"/>
                  </a:ext>
                </a:extLst>
              </a:tr>
              <a:tr h="486524">
                <a:tc>
                  <a:txBody>
                    <a:bodyPr/>
                    <a:lstStyle/>
                    <a:p>
                      <a:pPr algn="l" fontAlgn="ctr"/>
                      <a:r>
                        <a:rPr lang="es-CO" sz="1400" u="none" strike="noStrike" dirty="0">
                          <a:solidFill>
                            <a:schemeClr val="tx2"/>
                          </a:solidFill>
                          <a:effectLst/>
                        </a:rPr>
                        <a:t>Falsos y no explican que clase de licitación sacaron, ej.: su base inversa que lesiona a la mayoría y favorece a un solo ofertante </a:t>
                      </a:r>
                      <a:endParaRPr lang="es-CO" sz="1400" b="0" i="0" u="none" strike="noStrike" dirty="0">
                        <a:solidFill>
                          <a:schemeClr val="tx2"/>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956548220"/>
                  </a:ext>
                </a:extLst>
              </a:tr>
            </a:tbl>
          </a:graphicData>
        </a:graphic>
      </p:graphicFrame>
      <p:sp>
        <p:nvSpPr>
          <p:cNvPr id="8" name="CuadroTexto 7">
            <a:extLst>
              <a:ext uri="{FF2B5EF4-FFF2-40B4-BE49-F238E27FC236}">
                <a16:creationId xmlns:a16="http://schemas.microsoft.com/office/drawing/2014/main" id="{B44B104E-FEF9-4FFD-BE6F-61D2423E6A8F}"/>
              </a:ext>
            </a:extLst>
          </p:cNvPr>
          <p:cNvSpPr txBox="1"/>
          <p:nvPr/>
        </p:nvSpPr>
        <p:spPr>
          <a:xfrm>
            <a:off x="2246784" y="4562730"/>
            <a:ext cx="8845042" cy="1569660"/>
          </a:xfrm>
          <a:prstGeom prst="rect">
            <a:avLst/>
          </a:prstGeom>
          <a:noFill/>
        </p:spPr>
        <p:txBody>
          <a:bodyPr wrap="square" rtlCol="0">
            <a:spAutoFit/>
          </a:bodyPr>
          <a:lstStyle/>
          <a:p>
            <a:pPr algn="just"/>
            <a:endParaRPr lang="es-CO" sz="1600" dirty="0">
              <a:solidFill>
                <a:schemeClr val="tx2"/>
              </a:solidFill>
            </a:endParaRPr>
          </a:p>
          <a:p>
            <a:pPr algn="just"/>
            <a:r>
              <a:rPr lang="es-CO" sz="1600" dirty="0">
                <a:solidFill>
                  <a:schemeClr val="tx2"/>
                </a:solidFill>
              </a:rPr>
              <a:t>Frente a los aspectos por mejorar sobre la logística, se tendrán en cuenta para en la planeación de la próxima feria 2021, en cuanto a la percepción de los procesos, la Entidad desde el liderazgo de la Dirección Administrativa y Comités de Contratación, ejercen controles preventivos para garantizar la pluralidad y transparencia en los mismos, como se evidencian registrados en el mapa de riesgos de gestión  vigente del proceso de Compra y Contratación pública en la Aerocivil.</a:t>
            </a:r>
          </a:p>
        </p:txBody>
      </p:sp>
      <p:pic>
        <p:nvPicPr>
          <p:cNvPr id="2050" name="Picture 2" descr="Botón Con El Icono Amarillo. Ilustración De Dibujos Animados De ...">
            <a:extLst>
              <a:ext uri="{FF2B5EF4-FFF2-40B4-BE49-F238E27FC236}">
                <a16:creationId xmlns:a16="http://schemas.microsoft.com/office/drawing/2014/main" id="{903A6218-6961-4A2B-8647-2468AD3DA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916" y="2496854"/>
            <a:ext cx="314198" cy="3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2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ctr"/>
            <a:r>
              <a:rPr lang="es-CO" b="1" dirty="0">
                <a:solidFill>
                  <a:srgbClr val="002060"/>
                </a:solidFill>
                <a:latin typeface="Arial" panose="020B0604020202020204" pitchFamily="34" charset="0"/>
                <a:ea typeface="+mj-ea"/>
                <a:cs typeface="Arial" panose="020B0604020202020204" pitchFamily="34" charset="0"/>
              </a:rPr>
              <a:t>ASPECTOS POSITIVOS</a:t>
            </a:r>
          </a:p>
          <a:p>
            <a:pPr algn="just"/>
            <a:endParaRPr lang="es-CO" b="1" dirty="0">
              <a:latin typeface="Arial" panose="020B0604020202020204" pitchFamily="34" charset="0"/>
              <a:ea typeface="+mj-ea"/>
              <a:cs typeface="Arial" panose="020B0604020202020204" pitchFamily="34" charset="0"/>
            </a:endParaRPr>
          </a:p>
        </p:txBody>
      </p:sp>
      <p:graphicFrame>
        <p:nvGraphicFramePr>
          <p:cNvPr id="3" name="Tabla 2">
            <a:extLst>
              <a:ext uri="{FF2B5EF4-FFF2-40B4-BE49-F238E27FC236}">
                <a16:creationId xmlns:a16="http://schemas.microsoft.com/office/drawing/2014/main" id="{1B6B879A-428A-46C4-BB7A-B6067CAC5056}"/>
              </a:ext>
            </a:extLst>
          </p:cNvPr>
          <p:cNvGraphicFramePr>
            <a:graphicFrameLocks noGrp="1"/>
          </p:cNvGraphicFramePr>
          <p:nvPr>
            <p:extLst>
              <p:ext uri="{D42A27DB-BD31-4B8C-83A1-F6EECF244321}">
                <p14:modId xmlns:p14="http://schemas.microsoft.com/office/powerpoint/2010/main" val="803430542"/>
              </p:ext>
            </p:extLst>
          </p:nvPr>
        </p:nvGraphicFramePr>
        <p:xfrm>
          <a:off x="2347349" y="1856663"/>
          <a:ext cx="7975600" cy="4011930"/>
        </p:xfrm>
        <a:graphic>
          <a:graphicData uri="http://schemas.openxmlformats.org/drawingml/2006/table">
            <a:tbl>
              <a:tblPr>
                <a:tableStyleId>{3B4B98B0-60AC-42C2-AFA5-B58CD77FA1E5}</a:tableStyleId>
              </a:tblPr>
              <a:tblGrid>
                <a:gridCol w="7975600">
                  <a:extLst>
                    <a:ext uri="{9D8B030D-6E8A-4147-A177-3AD203B41FA5}">
                      <a16:colId xmlns:a16="http://schemas.microsoft.com/office/drawing/2014/main" val="1076585454"/>
                    </a:ext>
                  </a:extLst>
                </a:gridCol>
              </a:tblGrid>
              <a:tr h="219075">
                <a:tc>
                  <a:txBody>
                    <a:bodyPr/>
                    <a:lstStyle/>
                    <a:p>
                      <a:pPr algn="l" fontAlgn="t"/>
                      <a:r>
                        <a:rPr lang="es-CO" sz="1400" u="none" strike="noStrike">
                          <a:solidFill>
                            <a:schemeClr val="tx2"/>
                          </a:solidFill>
                          <a:effectLst/>
                        </a:rPr>
                        <a:t>Hablar de transparencia en la contratación o en la gestión es muy importante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305645946"/>
                  </a:ext>
                </a:extLst>
              </a:tr>
              <a:tr h="219075">
                <a:tc>
                  <a:txBody>
                    <a:bodyPr/>
                    <a:lstStyle/>
                    <a:p>
                      <a:pPr algn="l" fontAlgn="t"/>
                      <a:r>
                        <a:rPr lang="es-CO" sz="1400" u="none" strike="noStrike">
                          <a:solidFill>
                            <a:schemeClr val="tx2"/>
                          </a:solidFill>
                          <a:effectLst/>
                        </a:rPr>
                        <a:t>El proceso de contratación es transparente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75201606"/>
                  </a:ext>
                </a:extLst>
              </a:tr>
              <a:tr h="219075">
                <a:tc>
                  <a:txBody>
                    <a:bodyPr/>
                    <a:lstStyle/>
                    <a:p>
                      <a:pPr algn="l" fontAlgn="t"/>
                      <a:r>
                        <a:rPr lang="es-CO" sz="1400" u="none" strike="noStrike">
                          <a:solidFill>
                            <a:schemeClr val="tx2"/>
                          </a:solidFill>
                          <a:effectLst/>
                        </a:rPr>
                        <a:t>Claridad en todos los procesos de contratación</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909943250"/>
                  </a:ext>
                </a:extLst>
              </a:tr>
              <a:tr h="219075">
                <a:tc>
                  <a:txBody>
                    <a:bodyPr/>
                    <a:lstStyle/>
                    <a:p>
                      <a:pPr algn="l" fontAlgn="t"/>
                      <a:r>
                        <a:rPr lang="es-CO" sz="1400" u="none" strike="noStrike">
                          <a:solidFill>
                            <a:schemeClr val="tx2"/>
                          </a:solidFill>
                          <a:effectLst/>
                        </a:rPr>
                        <a:t>Positivo conocer cuales son las áreas que van a contratar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01478773"/>
                  </a:ext>
                </a:extLst>
              </a:tr>
              <a:tr h="200025">
                <a:tc>
                  <a:txBody>
                    <a:bodyPr/>
                    <a:lstStyle/>
                    <a:p>
                      <a:pPr algn="l" fontAlgn="t"/>
                      <a:r>
                        <a:rPr lang="es-CO" sz="1400" u="none" strike="noStrike" dirty="0">
                          <a:solidFill>
                            <a:schemeClr val="tx2"/>
                          </a:solidFill>
                          <a:effectLst/>
                        </a:rPr>
                        <a:t>Organización</a:t>
                      </a:r>
                      <a:endParaRPr lang="es-CO" sz="1400" b="0" i="0" u="none" strike="noStrike" dirty="0">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023487836"/>
                  </a:ext>
                </a:extLst>
              </a:tr>
              <a:tr h="200025">
                <a:tc>
                  <a:txBody>
                    <a:bodyPr/>
                    <a:lstStyle/>
                    <a:p>
                      <a:pPr algn="l" fontAlgn="t"/>
                      <a:r>
                        <a:rPr lang="es-CO" sz="1400" u="none" strike="noStrike">
                          <a:solidFill>
                            <a:schemeClr val="tx2"/>
                          </a:solidFill>
                          <a:effectLst/>
                        </a:rPr>
                        <a:t>Liderazgo</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73791272"/>
                  </a:ext>
                </a:extLst>
              </a:tr>
              <a:tr h="200025">
                <a:tc>
                  <a:txBody>
                    <a:bodyPr/>
                    <a:lstStyle/>
                    <a:p>
                      <a:pPr algn="l" fontAlgn="t"/>
                      <a:r>
                        <a:rPr lang="es-CO" sz="1400" u="none" strike="noStrike">
                          <a:solidFill>
                            <a:schemeClr val="tx2"/>
                          </a:solidFill>
                          <a:effectLst/>
                        </a:rPr>
                        <a:t>Confiabilidad</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749147852"/>
                  </a:ext>
                </a:extLst>
              </a:tr>
              <a:tr h="200025">
                <a:tc>
                  <a:txBody>
                    <a:bodyPr/>
                    <a:lstStyle/>
                    <a:p>
                      <a:pPr algn="l" fontAlgn="t"/>
                      <a:r>
                        <a:rPr lang="es-CO" sz="1400" u="none" strike="noStrike">
                          <a:solidFill>
                            <a:schemeClr val="tx2"/>
                          </a:solidFill>
                          <a:effectLst/>
                        </a:rPr>
                        <a:t>Excelente oportunidad para que muchos proveedores se puedan presentar</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906949124"/>
                  </a:ext>
                </a:extLst>
              </a:tr>
              <a:tr h="200025">
                <a:tc>
                  <a:txBody>
                    <a:bodyPr/>
                    <a:lstStyle/>
                    <a:p>
                      <a:pPr algn="l" fontAlgn="t"/>
                      <a:r>
                        <a:rPr lang="es-CO" sz="1400" u="none" strike="noStrike">
                          <a:solidFill>
                            <a:schemeClr val="tx2"/>
                          </a:solidFill>
                          <a:effectLst/>
                        </a:rPr>
                        <a:t>La información entregada fue clara y consisa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747414530"/>
                  </a:ext>
                </a:extLst>
              </a:tr>
              <a:tr h="200025">
                <a:tc>
                  <a:txBody>
                    <a:bodyPr/>
                    <a:lstStyle/>
                    <a:p>
                      <a:pPr algn="l" fontAlgn="t"/>
                      <a:r>
                        <a:rPr lang="es-CO" sz="1400" u="none" strike="noStrike">
                          <a:solidFill>
                            <a:schemeClr val="tx2"/>
                          </a:solidFill>
                          <a:effectLst/>
                        </a:rPr>
                        <a:t>En general muy buen evento</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759031887"/>
                  </a:ext>
                </a:extLst>
              </a:tr>
              <a:tr h="200025">
                <a:tc>
                  <a:txBody>
                    <a:bodyPr/>
                    <a:lstStyle/>
                    <a:p>
                      <a:pPr algn="l" fontAlgn="t"/>
                      <a:r>
                        <a:rPr lang="es-CO" sz="1400" u="none" strike="noStrike">
                          <a:solidFill>
                            <a:schemeClr val="tx2"/>
                          </a:solidFill>
                          <a:effectLst/>
                        </a:rPr>
                        <a:t>¡Felicitaciones por su transparencia!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36536713"/>
                  </a:ext>
                </a:extLst>
              </a:tr>
              <a:tr h="200025">
                <a:tc>
                  <a:txBody>
                    <a:bodyPr/>
                    <a:lstStyle/>
                    <a:p>
                      <a:pPr algn="l" fontAlgn="t"/>
                      <a:r>
                        <a:rPr lang="es-CO" sz="1400" u="none" strike="noStrike" dirty="0">
                          <a:solidFill>
                            <a:schemeClr val="tx2"/>
                          </a:solidFill>
                          <a:effectLst/>
                        </a:rPr>
                        <a:t>Principio de transparencia que habla de la idoneidad de los procesos de la Aerocivil </a:t>
                      </a:r>
                      <a:endParaRPr lang="es-CO" sz="1400" b="0" i="0" u="none" strike="noStrike" dirty="0">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22610353"/>
                  </a:ext>
                </a:extLst>
              </a:tr>
              <a:tr h="200025">
                <a:tc>
                  <a:txBody>
                    <a:bodyPr/>
                    <a:lstStyle/>
                    <a:p>
                      <a:pPr algn="l" fontAlgn="t"/>
                      <a:r>
                        <a:rPr lang="es-CO" sz="1400" u="none" strike="noStrike">
                          <a:solidFill>
                            <a:schemeClr val="tx2"/>
                          </a:solidFill>
                          <a:effectLst/>
                        </a:rPr>
                        <a:t>Transparencia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21656295"/>
                  </a:ext>
                </a:extLst>
              </a:tr>
              <a:tr h="200025">
                <a:tc>
                  <a:txBody>
                    <a:bodyPr/>
                    <a:lstStyle/>
                    <a:p>
                      <a:pPr algn="l" fontAlgn="t"/>
                      <a:r>
                        <a:rPr lang="es-CO" sz="1400" u="none" strike="noStrike">
                          <a:solidFill>
                            <a:schemeClr val="tx2"/>
                          </a:solidFill>
                          <a:effectLst/>
                        </a:rPr>
                        <a:t>Pertinencia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76810184"/>
                  </a:ext>
                </a:extLst>
              </a:tr>
              <a:tr h="200025">
                <a:tc>
                  <a:txBody>
                    <a:bodyPr/>
                    <a:lstStyle/>
                    <a:p>
                      <a:pPr algn="l" fontAlgn="t"/>
                      <a:r>
                        <a:rPr lang="es-CO" sz="1400" u="none" strike="noStrike">
                          <a:solidFill>
                            <a:schemeClr val="tx2"/>
                          </a:solidFill>
                          <a:effectLst/>
                        </a:rPr>
                        <a:t>Es importante dar a conocer a los interesados los procesos para garantizar pluralidad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605063839"/>
                  </a:ext>
                </a:extLst>
              </a:tr>
              <a:tr h="200025">
                <a:tc>
                  <a:txBody>
                    <a:bodyPr/>
                    <a:lstStyle/>
                    <a:p>
                      <a:pPr algn="l" fontAlgn="t"/>
                      <a:r>
                        <a:rPr lang="es-CO" sz="1400" u="none" strike="noStrike">
                          <a:solidFill>
                            <a:schemeClr val="tx2"/>
                          </a:solidFill>
                          <a:effectLst/>
                        </a:rPr>
                        <a:t>La publicidad de la entidad y sus procesos contractuales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568877930"/>
                  </a:ext>
                </a:extLst>
              </a:tr>
              <a:tr h="200025">
                <a:tc>
                  <a:txBody>
                    <a:bodyPr/>
                    <a:lstStyle/>
                    <a:p>
                      <a:pPr algn="l" fontAlgn="t"/>
                      <a:r>
                        <a:rPr lang="es-CO" sz="1400" u="none" strike="noStrike">
                          <a:solidFill>
                            <a:schemeClr val="tx2"/>
                          </a:solidFill>
                          <a:effectLst/>
                        </a:rPr>
                        <a:t>Se nos permitió conocer todos los contratos que se adjudicaron de forma clara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231793648"/>
                  </a:ext>
                </a:extLst>
              </a:tr>
              <a:tr h="200025">
                <a:tc>
                  <a:txBody>
                    <a:bodyPr/>
                    <a:lstStyle/>
                    <a:p>
                      <a:pPr algn="l" fontAlgn="t"/>
                      <a:r>
                        <a:rPr lang="es-CO" sz="1400" u="none" strike="noStrike" dirty="0">
                          <a:solidFill>
                            <a:schemeClr val="tx2"/>
                          </a:solidFill>
                          <a:effectLst/>
                        </a:rPr>
                        <a:t>Se dio espacio para manifestar dudas diferentes</a:t>
                      </a:r>
                      <a:endParaRPr lang="es-CO" sz="1400" b="0" i="0" u="none" strike="noStrike" dirty="0">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132649498"/>
                  </a:ext>
                </a:extLst>
              </a:tr>
            </a:tbl>
          </a:graphicData>
        </a:graphic>
      </p:graphicFrame>
      <p:pic>
        <p:nvPicPr>
          <p:cNvPr id="3074" name="Picture 2" descr="Icono De Botón Verde Redondo. Ilustración De Dibujos Animados De ...">
            <a:extLst>
              <a:ext uri="{FF2B5EF4-FFF2-40B4-BE49-F238E27FC236}">
                <a16:creationId xmlns:a16="http://schemas.microsoft.com/office/drawing/2014/main" id="{97AAAF8E-EE38-4A84-8FF8-C9A170553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269" y="1356131"/>
            <a:ext cx="361242" cy="3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8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5" name="Rectángulo 4">
            <a:extLst>
              <a:ext uri="{FF2B5EF4-FFF2-40B4-BE49-F238E27FC236}">
                <a16:creationId xmlns:a16="http://schemas.microsoft.com/office/drawing/2014/main" id="{67ADF56C-AF53-4DE2-9EBC-640BEB27D3D1}"/>
              </a:ext>
            </a:extLst>
          </p:cNvPr>
          <p:cNvSpPr/>
          <p:nvPr/>
        </p:nvSpPr>
        <p:spPr>
          <a:xfrm>
            <a:off x="365759" y="989407"/>
            <a:ext cx="10213145" cy="1200329"/>
          </a:xfrm>
          <a:prstGeom prst="rect">
            <a:avLst/>
          </a:prstGeom>
        </p:spPr>
        <p:txBody>
          <a:bodyPr wrap="square">
            <a:spAutoFit/>
          </a:bodyPr>
          <a:lstStyle/>
          <a:p>
            <a:pPr algn="just"/>
            <a:r>
              <a:rPr lang="es-CO" dirty="0">
                <a:solidFill>
                  <a:schemeClr val="tx2"/>
                </a:solidFill>
              </a:rPr>
              <a:t>Hemos dejado sentado, que la Feria de Transparencia y el acceso a la información*, son dos componentes esenciales para la Unidad Administrativa Especial de Aeronáutica Civil contribuyendo como mecanismos de gobernanza, haciendo posibles las condiciones de participación y proximidad ciudadana en los procesos de planeación y gestión. </a:t>
            </a:r>
          </a:p>
        </p:txBody>
      </p:sp>
      <p:pic>
        <p:nvPicPr>
          <p:cNvPr id="6" name="Imagen 5">
            <a:extLst>
              <a:ext uri="{FF2B5EF4-FFF2-40B4-BE49-F238E27FC236}">
                <a16:creationId xmlns:a16="http://schemas.microsoft.com/office/drawing/2014/main" id="{72FB0038-3897-4847-947F-F50B5A1039B8}"/>
              </a:ext>
            </a:extLst>
          </p:cNvPr>
          <p:cNvPicPr>
            <a:picLocks noChangeAspect="1"/>
          </p:cNvPicPr>
          <p:nvPr/>
        </p:nvPicPr>
        <p:blipFill rotWithShape="1">
          <a:blip r:embed="rId4"/>
          <a:srcRect l="31452" t="52044" r="31411" b="34186"/>
          <a:stretch/>
        </p:blipFill>
        <p:spPr>
          <a:xfrm>
            <a:off x="895644" y="2838899"/>
            <a:ext cx="5200356" cy="1477328"/>
          </a:xfrm>
          <a:prstGeom prst="rect">
            <a:avLst/>
          </a:prstGeom>
        </p:spPr>
      </p:pic>
      <p:sp>
        <p:nvSpPr>
          <p:cNvPr id="8" name="Rectángulo 7">
            <a:extLst>
              <a:ext uri="{FF2B5EF4-FFF2-40B4-BE49-F238E27FC236}">
                <a16:creationId xmlns:a16="http://schemas.microsoft.com/office/drawing/2014/main" id="{BA9FFF56-67CC-4490-983B-46A7C4DCE8CB}"/>
              </a:ext>
            </a:extLst>
          </p:cNvPr>
          <p:cNvSpPr/>
          <p:nvPr/>
        </p:nvSpPr>
        <p:spPr>
          <a:xfrm>
            <a:off x="5972889" y="4854331"/>
            <a:ext cx="6096000" cy="1323439"/>
          </a:xfrm>
          <a:prstGeom prst="rect">
            <a:avLst/>
          </a:prstGeom>
        </p:spPr>
        <p:txBody>
          <a:bodyPr>
            <a:spAutoFit/>
          </a:bodyPr>
          <a:lstStyle/>
          <a:p>
            <a:endParaRPr lang="es-CO" sz="2000" dirty="0">
              <a:solidFill>
                <a:schemeClr val="accent1"/>
              </a:solidFill>
              <a:latin typeface="Calibri" panose="020F0502020204030204" pitchFamily="34" charset="0"/>
            </a:endParaRPr>
          </a:p>
          <a:p>
            <a:r>
              <a:rPr lang="es-CO" sz="2000" dirty="0">
                <a:solidFill>
                  <a:schemeClr val="accent1"/>
                </a:solidFill>
                <a:latin typeface="Calibri" panose="020F0502020204030204" pitchFamily="34" charset="0"/>
              </a:rPr>
              <a:t> </a:t>
            </a:r>
            <a:r>
              <a:rPr lang="es-CO" sz="2000" b="1" dirty="0">
                <a:solidFill>
                  <a:schemeClr val="accent1"/>
                </a:solidFill>
                <a:latin typeface="Calibri" panose="020F0502020204030204" pitchFamily="34" charset="0"/>
              </a:rPr>
              <a:t>¡En la Aeronáutica aterrizaron las buenas prácticas! </a:t>
            </a:r>
          </a:p>
          <a:p>
            <a:endParaRPr lang="es-CO" sz="2000" b="1" dirty="0">
              <a:solidFill>
                <a:schemeClr val="accent1"/>
              </a:solidFill>
              <a:latin typeface="Calibri" panose="020F0502020204030204" pitchFamily="34" charset="0"/>
            </a:endParaRPr>
          </a:p>
          <a:p>
            <a:pPr algn="r"/>
            <a:r>
              <a:rPr lang="es-CO" sz="2000" b="1" dirty="0">
                <a:solidFill>
                  <a:schemeClr val="accent1"/>
                </a:solidFill>
                <a:latin typeface="Calibri" panose="020F0502020204030204" pitchFamily="34" charset="0"/>
              </a:rPr>
              <a:t>Muchas Gracias.</a:t>
            </a:r>
            <a:endParaRPr lang="es-CO" sz="2000" dirty="0">
              <a:solidFill>
                <a:schemeClr val="accent1"/>
              </a:solidFill>
            </a:endParaRPr>
          </a:p>
        </p:txBody>
      </p:sp>
      <p:pic>
        <p:nvPicPr>
          <p:cNvPr id="9" name="Imagen 8">
            <a:extLst>
              <a:ext uri="{FF2B5EF4-FFF2-40B4-BE49-F238E27FC236}">
                <a16:creationId xmlns:a16="http://schemas.microsoft.com/office/drawing/2014/main" id="{F1D4A399-2571-4B98-9831-7AD370F05536}"/>
              </a:ext>
            </a:extLst>
          </p:cNvPr>
          <p:cNvPicPr>
            <a:picLocks noChangeAspect="1"/>
          </p:cNvPicPr>
          <p:nvPr/>
        </p:nvPicPr>
        <p:blipFill rotWithShape="1">
          <a:blip r:embed="rId5"/>
          <a:srcRect l="10563" t="38558" r="33538" b="14409"/>
          <a:stretch/>
        </p:blipFill>
        <p:spPr>
          <a:xfrm>
            <a:off x="6450359" y="2521150"/>
            <a:ext cx="5141059" cy="2431960"/>
          </a:xfrm>
          <a:prstGeom prst="rect">
            <a:avLst/>
          </a:prstGeom>
        </p:spPr>
      </p:pic>
      <p:sp>
        <p:nvSpPr>
          <p:cNvPr id="10" name="CuadroTexto 9">
            <a:extLst>
              <a:ext uri="{FF2B5EF4-FFF2-40B4-BE49-F238E27FC236}">
                <a16:creationId xmlns:a16="http://schemas.microsoft.com/office/drawing/2014/main" id="{67BEB6B6-D00D-49C9-95D7-3C2AFB9A06C6}"/>
              </a:ext>
            </a:extLst>
          </p:cNvPr>
          <p:cNvSpPr txBox="1"/>
          <p:nvPr/>
        </p:nvSpPr>
        <p:spPr>
          <a:xfrm>
            <a:off x="2120155" y="5780025"/>
            <a:ext cx="7427742" cy="400110"/>
          </a:xfrm>
          <a:prstGeom prst="rect">
            <a:avLst/>
          </a:prstGeom>
          <a:noFill/>
        </p:spPr>
        <p:txBody>
          <a:bodyPr wrap="square" rtlCol="0">
            <a:spAutoFit/>
          </a:bodyPr>
          <a:lstStyle/>
          <a:p>
            <a:r>
              <a:rPr lang="es-CO" sz="1000" dirty="0">
                <a:solidFill>
                  <a:schemeClr val="tx2"/>
                </a:solidFill>
              </a:rPr>
              <a:t>*Los soportes del presente informe, como documentos de planeación, controles de asistencia, registro fotográfico, encuestas diligenciadas, entre otros, reposan en el servidor de gestión de la Entidad.</a:t>
            </a:r>
          </a:p>
        </p:txBody>
      </p:sp>
    </p:spTree>
    <p:extLst>
      <p:ext uri="{BB962C8B-B14F-4D97-AF65-F5344CB8AC3E}">
        <p14:creationId xmlns:p14="http://schemas.microsoft.com/office/powerpoint/2010/main" val="87877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400929" y="362044"/>
            <a:ext cx="10515600" cy="922633"/>
          </a:xfrm>
        </p:spPr>
        <p:txBody>
          <a:bodyPr>
            <a:normAutofit/>
          </a:bodyPr>
          <a:lstStyle/>
          <a:p>
            <a:pPr algn="ctr"/>
            <a:r>
              <a:rPr lang="es-ES" sz="2400" b="1" dirty="0">
                <a:solidFill>
                  <a:srgbClr val="002060"/>
                </a:solidFill>
                <a:latin typeface="Arial" panose="020B0604020202020204" pitchFamily="34" charset="0"/>
                <a:cs typeface="Arial" panose="020B0604020202020204" pitchFamily="34" charset="0"/>
              </a:rPr>
              <a:t>1. INTRODUCCIÓN Y OBJETIVO</a:t>
            </a:r>
            <a:endParaRPr lang="es-CO" sz="2400" b="1" dirty="0">
              <a:solidFill>
                <a:srgbClr val="002060"/>
              </a:solidFill>
              <a:latin typeface="Arial" panose="020B0604020202020204" pitchFamily="34" charset="0"/>
              <a:cs typeface="Arial" panose="020B0604020202020204" pitchFamily="34" charset="0"/>
            </a:endParaRP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6" name="CuadroTexto 5">
            <a:extLst>
              <a:ext uri="{FF2B5EF4-FFF2-40B4-BE49-F238E27FC236}">
                <a16:creationId xmlns:a16="http://schemas.microsoft.com/office/drawing/2014/main" id="{797902D2-E95C-4804-B96F-CC7DF85E2DF2}"/>
              </a:ext>
            </a:extLst>
          </p:cNvPr>
          <p:cNvSpPr txBox="1"/>
          <p:nvPr/>
        </p:nvSpPr>
        <p:spPr>
          <a:xfrm>
            <a:off x="400929" y="1086127"/>
            <a:ext cx="10691446" cy="3785652"/>
          </a:xfrm>
          <a:prstGeom prst="rect">
            <a:avLst/>
          </a:prstGeom>
          <a:noFill/>
        </p:spPr>
        <p:txBody>
          <a:bodyPr wrap="square" rtlCol="0">
            <a:spAutoFit/>
          </a:bodyPr>
          <a:lstStyle/>
          <a:p>
            <a:endParaRPr lang="es-CO" sz="2400" b="1" dirty="0">
              <a:solidFill>
                <a:schemeClr val="tx2"/>
              </a:solidFill>
              <a:latin typeface="Arial" panose="020B0604020202020204" pitchFamily="34" charset="0"/>
              <a:ea typeface="+mj-ea"/>
              <a:cs typeface="Arial" panose="020B0604020202020204" pitchFamily="34" charset="0"/>
            </a:endParaRPr>
          </a:p>
          <a:p>
            <a:pPr algn="just"/>
            <a:r>
              <a:rPr lang="es-CO" dirty="0">
                <a:solidFill>
                  <a:schemeClr val="tx2"/>
                </a:solidFill>
              </a:rPr>
              <a:t>La rendición de cuentas es una política pública establecida mediante el documento CONPES 3654 “</a:t>
            </a:r>
            <a:r>
              <a:rPr lang="es-CO" i="1" dirty="0">
                <a:solidFill>
                  <a:schemeClr val="tx2"/>
                </a:solidFill>
              </a:rPr>
              <a:t>POLÍTICA DE RENDICIÓN DE CUENTAS DE LA RAMA EJECUTIVA A LOS CIUDADANOS</a:t>
            </a:r>
            <a:r>
              <a:rPr lang="es-CO" dirty="0">
                <a:solidFill>
                  <a:schemeClr val="tx2"/>
                </a:solidFill>
              </a:rPr>
              <a:t>” y en establece la Audiencia Pública de Rendición de Cuentas como un mecanismo de participación que tiene como propósito generar confianza y credibilidad entre las entidades públicas y la ciudadanía. </a:t>
            </a:r>
          </a:p>
          <a:p>
            <a:pPr algn="just"/>
            <a:endParaRPr lang="es-CO" dirty="0">
              <a:solidFill>
                <a:schemeClr val="tx2"/>
              </a:solidFill>
            </a:endParaRPr>
          </a:p>
          <a:p>
            <a:pPr algn="just"/>
            <a:r>
              <a:rPr lang="es-CO" dirty="0">
                <a:solidFill>
                  <a:schemeClr val="tx2"/>
                </a:solidFill>
              </a:rPr>
              <a:t>Así mismo, de conformidad con los artículo 32 y 33 de la Ley 489 de 1998, sobre “</a:t>
            </a:r>
            <a:r>
              <a:rPr lang="es-CO" i="1" dirty="0">
                <a:solidFill>
                  <a:schemeClr val="tx2"/>
                </a:solidFill>
              </a:rPr>
              <a:t>Democratización y Control Social a la gestión pública</a:t>
            </a:r>
            <a:r>
              <a:rPr lang="es-CO" dirty="0">
                <a:solidFill>
                  <a:schemeClr val="tx2"/>
                </a:solidFill>
              </a:rPr>
              <a:t>”, en el cual se contemplan las Audiencias Públicas como una de las </a:t>
            </a:r>
            <a:r>
              <a:rPr lang="es-CO" i="1" dirty="0">
                <a:solidFill>
                  <a:schemeClr val="tx2"/>
                </a:solidFill>
              </a:rPr>
              <a:t>“acciones necesarias para involucrar a los ciudadanos y organizaciones de la sociedad civil en la formulación, ejecución, control y Evaluación de la gestión pública”;</a:t>
            </a:r>
            <a:r>
              <a:rPr lang="es-CO" dirty="0">
                <a:solidFill>
                  <a:schemeClr val="tx2"/>
                </a:solidFill>
              </a:rPr>
              <a:t> como respuesta a este compromiso y aportando a los espacios de rendición de cuentas, la Aerocivil realizó la primera feria de Transparencia 2020 el 13 de marzo, que tuvo como objetivo divulgar el Plan Anual de Adquisiciones de la Aerocivil, las políticas y evaluar la percepción en la  gestión del proceso de compra y contratación púbica en la Aerocivil, y conocer los proveedores.</a:t>
            </a:r>
          </a:p>
        </p:txBody>
      </p:sp>
    </p:spTree>
    <p:extLst>
      <p:ext uri="{BB962C8B-B14F-4D97-AF65-F5344CB8AC3E}">
        <p14:creationId xmlns:p14="http://schemas.microsoft.com/office/powerpoint/2010/main" val="298935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207517" y="160579"/>
            <a:ext cx="10515600" cy="92263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2616101"/>
          </a:xfrm>
          <a:prstGeom prst="rect">
            <a:avLst/>
          </a:prstGeom>
        </p:spPr>
        <p:txBody>
          <a:bodyPr wrap="square">
            <a:spAutoFit/>
          </a:bodyPr>
          <a:lstStyle/>
          <a:p>
            <a:pPr algn="just"/>
            <a:endParaRPr lang="es-CO" sz="2000" dirty="0">
              <a:solidFill>
                <a:srgbClr val="000000"/>
              </a:solidFill>
              <a:latin typeface="Arial" panose="020B0604020202020204" pitchFamily="34" charset="0"/>
            </a:endParaRPr>
          </a:p>
          <a:p>
            <a:pPr algn="just"/>
            <a:r>
              <a:rPr lang="es-CO" b="1" dirty="0">
                <a:solidFill>
                  <a:srgbClr val="002060"/>
                </a:solidFill>
                <a:latin typeface="Arial" panose="020B0604020202020204" pitchFamily="34" charset="0"/>
                <a:ea typeface="+mj-ea"/>
                <a:cs typeface="Arial" panose="020B0604020202020204" pitchFamily="34" charset="0"/>
              </a:rPr>
              <a:t>2.1 PLAN DE TRABAJO </a:t>
            </a:r>
          </a:p>
          <a:p>
            <a:pPr algn="just"/>
            <a:endParaRPr lang="es-CO" dirty="0">
              <a:solidFill>
                <a:schemeClr val="tx2"/>
              </a:solidFill>
            </a:endParaRPr>
          </a:p>
          <a:p>
            <a:pPr algn="just"/>
            <a:r>
              <a:rPr lang="es-CO" dirty="0">
                <a:solidFill>
                  <a:schemeClr val="tx2"/>
                </a:solidFill>
              </a:rPr>
              <a:t>Con el fin de desarrollar de manera óptima la feria de transparencia , se delegó un equipo de trabajo interdisciplinario, el cual estructuró y coordinó desde el 03 de febrero el plan de trabajo con actividades del antes, durante y después de la feria. A continuación, se relaciona el plan de trabajo: </a:t>
            </a:r>
            <a:r>
              <a:rPr lang="es-CO" dirty="0">
                <a:solidFill>
                  <a:srgbClr val="FF0000"/>
                </a:solidFill>
              </a:rPr>
              <a:t>(pendiente ya se solicitó al CEA quien apoyó esta tarea).</a:t>
            </a:r>
          </a:p>
          <a:p>
            <a:pPr algn="just"/>
            <a:endParaRPr lang="es-CO" dirty="0">
              <a:solidFill>
                <a:schemeClr val="tx2"/>
              </a:solidFill>
            </a:endParaRPr>
          </a:p>
          <a:p>
            <a:pPr algn="just"/>
            <a:r>
              <a:rPr lang="es-CO" dirty="0">
                <a:solidFill>
                  <a:schemeClr val="tx2"/>
                </a:solidFill>
              </a:rPr>
              <a:t>En las reunión de coordinación se establecieron tareas con los respectivos responsables, que condujeran a la ejecución de la Feria de Transparencia de la Entidad de forma satisfactoria. </a:t>
            </a:r>
          </a:p>
        </p:txBody>
      </p:sp>
    </p:spTree>
    <p:extLst>
      <p:ext uri="{BB962C8B-B14F-4D97-AF65-F5344CB8AC3E}">
        <p14:creationId xmlns:p14="http://schemas.microsoft.com/office/powerpoint/2010/main" val="121137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147732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Para invitar a la ciudadanía en general, a la Feria de Transparencia 2020, el Grupo de Comunicación y Prensa diseño el siguiente modelo de invitación: </a:t>
            </a:r>
          </a:p>
          <a:p>
            <a:pPr algn="just"/>
            <a:endParaRPr lang="es-CO" dirty="0">
              <a:solidFill>
                <a:schemeClr val="tx2"/>
              </a:solidFill>
            </a:endParaRPr>
          </a:p>
        </p:txBody>
      </p:sp>
      <p:pic>
        <p:nvPicPr>
          <p:cNvPr id="3" name="Imagen 2">
            <a:extLst>
              <a:ext uri="{FF2B5EF4-FFF2-40B4-BE49-F238E27FC236}">
                <a16:creationId xmlns:a16="http://schemas.microsoft.com/office/drawing/2014/main" id="{FB7A86EC-8A66-43A9-8D0E-D5C9C9F2C0EB}"/>
              </a:ext>
            </a:extLst>
          </p:cNvPr>
          <p:cNvPicPr>
            <a:picLocks noChangeAspect="1"/>
          </p:cNvPicPr>
          <p:nvPr/>
        </p:nvPicPr>
        <p:blipFill rotWithShape="1">
          <a:blip r:embed="rId4"/>
          <a:srcRect l="35686" t="13961" r="35644" b="21061"/>
          <a:stretch/>
        </p:blipFill>
        <p:spPr>
          <a:xfrm>
            <a:off x="4516787" y="2009980"/>
            <a:ext cx="3158425" cy="4024659"/>
          </a:xfrm>
          <a:prstGeom prst="rect">
            <a:avLst/>
          </a:prstGeom>
        </p:spPr>
      </p:pic>
    </p:spTree>
    <p:extLst>
      <p:ext uri="{BB962C8B-B14F-4D97-AF65-F5344CB8AC3E}">
        <p14:creationId xmlns:p14="http://schemas.microsoft.com/office/powerpoint/2010/main" val="96305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397031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r>
              <a:rPr lang="es-CO" dirty="0">
                <a:solidFill>
                  <a:schemeClr val="tx2"/>
                </a:solidFill>
              </a:rPr>
              <a:t>La convocatoria a la ciudadanía se realizó de la siguiente manera: </a:t>
            </a:r>
          </a:p>
          <a:p>
            <a:endParaRPr lang="es-CO" dirty="0">
              <a:solidFill>
                <a:schemeClr val="tx2"/>
              </a:solidFill>
            </a:endParaRPr>
          </a:p>
          <a:p>
            <a:r>
              <a:rPr lang="es-CO" dirty="0">
                <a:solidFill>
                  <a:schemeClr val="tx2"/>
                </a:solidFill>
              </a:rPr>
              <a:t>• Correo electrónico : Se remitió a actuales y futuros proveedores indicando que la Aeronáutica Civil, realizaría su feria de transparencia el próximo 13 de marzo de 2020, y que para participar se solicitó el favor  de regístrese en el link creado y comunicado en la invitación, como también solicitando la confirmación al correo </a:t>
            </a:r>
            <a:r>
              <a:rPr lang="es-CO" dirty="0">
                <a:solidFill>
                  <a:schemeClr val="tx2"/>
                </a:solidFill>
                <a:hlinkClick r:id="rId4">
                  <a:extLst>
                    <a:ext uri="{A12FA001-AC4F-418D-AE19-62706E023703}">
                      <ahyp:hlinkClr xmlns:ahyp="http://schemas.microsoft.com/office/drawing/2018/hyperlinkcolor" val="tx"/>
                    </a:ext>
                  </a:extLst>
                </a:hlinkClick>
              </a:rPr>
              <a:t>leydi.paez@aerocivil.gov.co</a:t>
            </a:r>
            <a:r>
              <a:rPr lang="es-CO" dirty="0">
                <a:solidFill>
                  <a:schemeClr val="tx2"/>
                </a:solidFill>
              </a:rPr>
              <a:t>, asistente de la Dirección Administrativa.</a:t>
            </a:r>
          </a:p>
          <a:p>
            <a:r>
              <a:rPr lang="es-CO" dirty="0">
                <a:solidFill>
                  <a:schemeClr val="tx2"/>
                </a:solidFill>
              </a:rPr>
              <a:t> </a:t>
            </a:r>
          </a:p>
          <a:p>
            <a:r>
              <a:rPr lang="es-CO" dirty="0">
                <a:solidFill>
                  <a:schemeClr val="tx2"/>
                </a:solidFill>
              </a:rPr>
              <a:t>• Redes sociales Twitter y Facebook: se remitió a la ciudadanía en general. </a:t>
            </a:r>
          </a:p>
          <a:p>
            <a:endParaRPr lang="es-CO" dirty="0">
              <a:solidFill>
                <a:schemeClr val="tx2"/>
              </a:solidFill>
            </a:endParaRPr>
          </a:p>
          <a:p>
            <a:r>
              <a:rPr lang="es-CO" dirty="0">
                <a:solidFill>
                  <a:schemeClr val="tx2"/>
                </a:solidFill>
              </a:rPr>
              <a:t>• Página web: http://www.aerocivil.gov.co </a:t>
            </a:r>
          </a:p>
          <a:p>
            <a:pPr algn="just"/>
            <a:endParaRPr lang="es-CO" dirty="0">
              <a:solidFill>
                <a:schemeClr val="tx2"/>
              </a:solidFill>
            </a:endParaRPr>
          </a:p>
          <a:p>
            <a:pPr algn="just"/>
            <a:endParaRPr lang="es-CO" dirty="0">
              <a:solidFill>
                <a:schemeClr val="tx2"/>
              </a:solidFill>
            </a:endParaRPr>
          </a:p>
        </p:txBody>
      </p:sp>
    </p:spTree>
    <p:extLst>
      <p:ext uri="{BB962C8B-B14F-4D97-AF65-F5344CB8AC3E}">
        <p14:creationId xmlns:p14="http://schemas.microsoft.com/office/powerpoint/2010/main" val="40497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91041"/>
            <a:ext cx="11426465" cy="397031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2.3 PRESENTACIÓN TEMAS FERIA DE LA TRANSPARENCIA</a:t>
            </a:r>
          </a:p>
          <a:p>
            <a:endParaRPr lang="es-CO" dirty="0">
              <a:solidFill>
                <a:schemeClr val="tx2"/>
              </a:solidFill>
            </a:endParaRPr>
          </a:p>
          <a:p>
            <a:r>
              <a:rPr lang="es-CO" dirty="0">
                <a:solidFill>
                  <a:schemeClr val="tx2"/>
                </a:solidFill>
              </a:rPr>
              <a:t>Para la preparación de la información a socializar en la feria de transparencia, se consolidó con las áreas responsables de acuerdo con los temas definidos, esta presentación fue consolidada y publicada en la página web de la entidad, desde el 18 de marzo de 2020, en el siguiente enlace:</a:t>
            </a:r>
          </a:p>
          <a:p>
            <a:endParaRPr lang="es-CO" dirty="0">
              <a:solidFill>
                <a:schemeClr val="tx2"/>
              </a:solidFill>
            </a:endParaRPr>
          </a:p>
          <a:p>
            <a:r>
              <a:rPr lang="es-CO" dirty="0">
                <a:solidFill>
                  <a:schemeClr val="tx2"/>
                </a:solidFill>
              </a:rPr>
              <a:t> </a:t>
            </a:r>
            <a:r>
              <a:rPr lang="es-CO" dirty="0">
                <a:hlinkClick r:id="rId4"/>
              </a:rPr>
              <a:t>http://www.aerocivil.gov.co/aerocivil/Feria-Transparencia/registro</a:t>
            </a:r>
            <a:r>
              <a:rPr lang="es-CO" dirty="0">
                <a:solidFill>
                  <a:schemeClr val="tx2"/>
                </a:solidFill>
              </a:rPr>
              <a:t>, para que las partes interesadas tuvieran la posibilidad de conocerlo y consultarlo. </a:t>
            </a:r>
          </a:p>
          <a:p>
            <a:endParaRPr lang="es-CO" dirty="0">
              <a:solidFill>
                <a:schemeClr val="tx2"/>
              </a:solidFill>
            </a:endParaRPr>
          </a:p>
          <a:p>
            <a:r>
              <a:rPr lang="es-CO" dirty="0">
                <a:solidFill>
                  <a:schemeClr val="tx2"/>
                </a:solidFill>
              </a:rPr>
              <a:t>Dicha presentación tuvo en cuenta los tópicos: Políticas de compra y contratación pública en la Aerocivil, y el Plan Anual de Adquisiciones de la Aerocivil 2020 (proyectos de contratación indicando su objeto, cuantía, y vigencia).</a:t>
            </a:r>
          </a:p>
          <a:p>
            <a:endParaRPr lang="es-CO" dirty="0">
              <a:solidFill>
                <a:schemeClr val="tx2"/>
              </a:solidFill>
            </a:endParaRPr>
          </a:p>
          <a:p>
            <a:r>
              <a:rPr lang="es-CO" dirty="0">
                <a:solidFill>
                  <a:schemeClr val="tx2"/>
                </a:solidFill>
              </a:rPr>
              <a:t>Así mismo, con el fin de realizar la jornada de diálogo de manera organizada, clara, amena y cordial, se preparó la agenda de la feria de transparencia, así : </a:t>
            </a:r>
          </a:p>
        </p:txBody>
      </p:sp>
    </p:spTree>
    <p:extLst>
      <p:ext uri="{BB962C8B-B14F-4D97-AF65-F5344CB8AC3E}">
        <p14:creationId xmlns:p14="http://schemas.microsoft.com/office/powerpoint/2010/main" val="219206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56273"/>
            <a:ext cx="11454375" cy="923330"/>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2.4  AGENDA FERIA DE LA TRANSPARENCIA</a:t>
            </a:r>
            <a:endParaRPr lang="es-CO" dirty="0">
              <a:solidFill>
                <a:schemeClr val="tx2"/>
              </a:solidFill>
            </a:endParaRPr>
          </a:p>
          <a:p>
            <a:r>
              <a:rPr lang="es-CO" dirty="0">
                <a:solidFill>
                  <a:schemeClr val="tx2"/>
                </a:solidFill>
              </a:rPr>
              <a:t>con el fin de realizar la jornada de diálogo de manera organizada, clara, amena y cordial, se preparó la agenda de la feria de transparencia, así:</a:t>
            </a:r>
          </a:p>
        </p:txBody>
      </p:sp>
      <p:pic>
        <p:nvPicPr>
          <p:cNvPr id="3" name="Imagen 2">
            <a:extLst>
              <a:ext uri="{FF2B5EF4-FFF2-40B4-BE49-F238E27FC236}">
                <a16:creationId xmlns:a16="http://schemas.microsoft.com/office/drawing/2014/main" id="{221EDC3B-3C72-42E4-A6EA-73B18E64E0F0}"/>
              </a:ext>
            </a:extLst>
          </p:cNvPr>
          <p:cNvPicPr>
            <a:picLocks noChangeAspect="1"/>
          </p:cNvPicPr>
          <p:nvPr/>
        </p:nvPicPr>
        <p:blipFill rotWithShape="1">
          <a:blip r:embed="rId4"/>
          <a:srcRect l="21653" t="25150" r="48226" b="9550"/>
          <a:stretch/>
        </p:blipFill>
        <p:spPr>
          <a:xfrm>
            <a:off x="4002665" y="1491866"/>
            <a:ext cx="3864078" cy="4709861"/>
          </a:xfrm>
          <a:prstGeom prst="rect">
            <a:avLst/>
          </a:prstGeom>
        </p:spPr>
      </p:pic>
    </p:spTree>
    <p:extLst>
      <p:ext uri="{BB962C8B-B14F-4D97-AF65-F5344CB8AC3E}">
        <p14:creationId xmlns:p14="http://schemas.microsoft.com/office/powerpoint/2010/main" val="21969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558157"/>
            <a:ext cx="1691622" cy="707199"/>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3" y="541436"/>
            <a:ext cx="10877597" cy="4893647"/>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3.1 LUGAR DE REALIZACIÓN</a:t>
            </a:r>
          </a:p>
          <a:p>
            <a:pPr algn="just"/>
            <a:endParaRPr lang="es-CO" dirty="0">
              <a:solidFill>
                <a:schemeClr val="tx2"/>
              </a:solidFill>
            </a:endParaRPr>
          </a:p>
          <a:p>
            <a:r>
              <a:rPr lang="es-CO" sz="1600" dirty="0">
                <a:solidFill>
                  <a:schemeClr val="tx2"/>
                </a:solidFill>
              </a:rPr>
              <a:t>La Feria de la transparencia se llevó a cabo en la ciudad de Bogotá D.C. el día 13 de marzo de 2020 en el auditorio Rafael Valdés Tavera del Centro de Estudios Aeronáuticos - CEA, ubicado en el primer piso del edificio CEA, Av. el Dorado No 103-15, en el horario comprendido entre las 8:30 a.m. y las 12:30 pm. </a:t>
            </a:r>
          </a:p>
          <a:p>
            <a:endParaRPr lang="es-CO" sz="1600" dirty="0">
              <a:solidFill>
                <a:schemeClr val="tx2"/>
              </a:solidFill>
            </a:endParaRPr>
          </a:p>
          <a:p>
            <a:r>
              <a:rPr lang="es-CO" sz="1600" dirty="0">
                <a:solidFill>
                  <a:schemeClr val="tx2"/>
                </a:solidFill>
              </a:rPr>
              <a:t>Es importante precisar que, la jornada de presentación y diálogo se realizó de acuerdo con la fecha y el horario convenido. </a:t>
            </a:r>
          </a:p>
          <a:p>
            <a:endParaRPr lang="es-CO" dirty="0">
              <a:solidFill>
                <a:schemeClr val="tx2"/>
              </a:solidFill>
            </a:endParaRPr>
          </a:p>
          <a:p>
            <a:r>
              <a:rPr lang="es-CO" b="1" dirty="0">
                <a:solidFill>
                  <a:srgbClr val="002060"/>
                </a:solidFill>
                <a:latin typeface="Arial" panose="020B0604020202020204" pitchFamily="34" charset="0"/>
                <a:ea typeface="+mj-ea"/>
                <a:cs typeface="Arial" panose="020B0604020202020204" pitchFamily="34" charset="0"/>
              </a:rPr>
              <a:t>3.2. LOGISTICA </a:t>
            </a:r>
          </a:p>
          <a:p>
            <a:endParaRPr lang="es-CO" sz="1600" b="1" dirty="0">
              <a:solidFill>
                <a:srgbClr val="002060"/>
              </a:solidFill>
              <a:latin typeface="Arial" panose="020B0604020202020204" pitchFamily="34" charset="0"/>
              <a:ea typeface="+mj-ea"/>
              <a:cs typeface="Arial" panose="020B0604020202020204" pitchFamily="34" charset="0"/>
            </a:endParaRPr>
          </a:p>
          <a:p>
            <a:r>
              <a:rPr lang="es-CO" sz="1600" dirty="0">
                <a:solidFill>
                  <a:schemeClr val="tx2"/>
                </a:solidFill>
              </a:rPr>
              <a:t>Para la realización del espacio de participación con los proveedores y ciudadanos, se contó con el auditorio del Centro de Estudios Aeronáuticos – CEA, el cual estuvo organizado con disposición de sillas, sonido, televisores en los cuales se proyectó la presentación a los asistentes, transmisión streaming y vías de acceso adecuadas. </a:t>
            </a:r>
          </a:p>
          <a:p>
            <a:pPr algn="just"/>
            <a:endParaRPr lang="es-CO" sz="1600" dirty="0">
              <a:solidFill>
                <a:schemeClr val="tx2"/>
              </a:solidFill>
            </a:endParaRPr>
          </a:p>
          <a:p>
            <a:r>
              <a:rPr lang="es-CO" sz="1600" dirty="0">
                <a:solidFill>
                  <a:schemeClr val="tx2"/>
                </a:solidFill>
              </a:rPr>
              <a:t>Con el fin de contar con las evidencias de los participantes de la audiencia, se realizó el registro de participantes y/o invitados, y se les entregó formato para preguntas o sugerencias y la encuesta de percepción.</a:t>
            </a:r>
          </a:p>
          <a:p>
            <a:endParaRPr lang="es-CO" sz="1600" dirty="0">
              <a:solidFill>
                <a:schemeClr val="tx2"/>
              </a:solidFill>
            </a:endParaRPr>
          </a:p>
          <a:p>
            <a:r>
              <a:rPr lang="es-CO" sz="1600" dirty="0">
                <a:solidFill>
                  <a:schemeClr val="tx2"/>
                </a:solidFill>
              </a:rPr>
              <a:t>Se asignaron personas de apoyo para orientar a los asistentes y se ubicó en el acceso al auditorio un lugar y personal para canalizar los formatos entregados.  Durante el desarrollo de la audiencia, se contó con una estación de café. </a:t>
            </a:r>
          </a:p>
        </p:txBody>
      </p:sp>
    </p:spTree>
    <p:extLst>
      <p:ext uri="{BB962C8B-B14F-4D97-AF65-F5344CB8AC3E}">
        <p14:creationId xmlns:p14="http://schemas.microsoft.com/office/powerpoint/2010/main" val="242103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263646"/>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3" y="1070945"/>
            <a:ext cx="10877597" cy="397031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3.3 TRANSMISIÓN</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Con el fin de contar con una cobertura de la  Feria de la transparencia a nivel nacional y lograr una mayor participación de en el evento, se trasmitió a través del canal AEROCIVIL COL de la red social YouTube. Durante la transmisión en vivo, que con fecha a 21 de junio de 2020, se han obtenido 184 visualizaciones. </a:t>
            </a:r>
          </a:p>
          <a:p>
            <a:pPr algn="just"/>
            <a:endParaRPr lang="es-CO" dirty="0">
              <a:solidFill>
                <a:schemeClr val="tx2"/>
              </a:solidFill>
            </a:endParaRPr>
          </a:p>
          <a:p>
            <a:pPr algn="just"/>
            <a:r>
              <a:rPr lang="es-CO" dirty="0">
                <a:solidFill>
                  <a:schemeClr val="tx2"/>
                </a:solidFill>
              </a:rPr>
              <a:t>Al momento de instalar la jornada de diálogo, se presentó la agenda a desarrollar y se contó con moderadora para el direccionamiento.</a:t>
            </a:r>
          </a:p>
          <a:p>
            <a:pPr algn="just"/>
            <a:endParaRPr lang="es-CO" dirty="0">
              <a:solidFill>
                <a:schemeClr val="tx2"/>
              </a:solidFill>
            </a:endParaRPr>
          </a:p>
          <a:p>
            <a:pPr algn="just"/>
            <a:r>
              <a:rPr lang="es-CO" dirty="0">
                <a:solidFill>
                  <a:schemeClr val="tx2"/>
                </a:solidFill>
              </a:rPr>
              <a:t>El video de la transmisión se puede visualizar a través del siguiente enlace:</a:t>
            </a:r>
            <a:endParaRPr lang="es-CO" dirty="0">
              <a:solidFill>
                <a:schemeClr val="tx2"/>
              </a:solidFill>
              <a:hlinkClick r:id="rId4">
                <a:extLst>
                  <a:ext uri="{A12FA001-AC4F-418D-AE19-62706E023703}">
                    <ahyp:hlinkClr xmlns:ahyp="http://schemas.microsoft.com/office/drawing/2018/hyperlinkcolor" val="tx"/>
                  </a:ext>
                </a:extLst>
              </a:hlinkClick>
            </a:endParaRPr>
          </a:p>
          <a:p>
            <a:pPr algn="just"/>
            <a:r>
              <a:rPr lang="es-CO" dirty="0">
                <a:hlinkClick r:id="rId4"/>
              </a:rPr>
              <a:t>https://www.youtube.com/watch?v=s9-xe6qtFTM</a:t>
            </a:r>
            <a:endParaRPr lang="es-CO" dirty="0"/>
          </a:p>
          <a:p>
            <a:pPr algn="just"/>
            <a:endParaRPr lang="es-CO" dirty="0">
              <a:solidFill>
                <a:schemeClr val="tx2"/>
              </a:solidFill>
            </a:endParaRPr>
          </a:p>
          <a:p>
            <a:pPr algn="just"/>
            <a:r>
              <a:rPr lang="es-CO" dirty="0">
                <a:solidFill>
                  <a:schemeClr val="tx2"/>
                </a:solidFill>
              </a:rPr>
              <a:t>Las preguntas y sus respectivas respuestas frente al temario expuesto, se pueden evidenciar en el video de transmisión relacionado.</a:t>
            </a:r>
          </a:p>
        </p:txBody>
      </p:sp>
    </p:spTree>
    <p:extLst>
      <p:ext uri="{BB962C8B-B14F-4D97-AF65-F5344CB8AC3E}">
        <p14:creationId xmlns:p14="http://schemas.microsoft.com/office/powerpoint/2010/main" val="12685172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rmato xmlns="b552fb76-1353-4a28-a7fb-fab75e50fb11">/Style%20Library/Images/pdf.svg</Formato>
    <Descripci_x00f3_n xmlns="b552fb76-1353-4a28-a7fb-fab75e50fb11">La rendición de cuentas es una política pública establecida mediante el documento CONPES 3654 “POLÍTICA DE RENDICIÓN DE CUENTAS DE LA RAMA EJECUTIVA A LOS CIUDADANOS” y en establece la Audiencia Pública de Rendición de Cuentas como un mecanismo de partici</Descripci_x00f3_n>
    <Filtro xmlns="b552fb76-1353-4a28-a7fb-fab75e50fb11" xsi:nil="true"/>
    <Vigencia xmlns="b552fb76-1353-4a28-a7fb-fab75e50fb11">Rendición de cuentas 2020</Vigencia>
    <Tipo_x0020_documento xmlns="b552fb76-1353-4a28-a7fb-fab75e50fb11">Rendición cuentas</Tipo_x0020_documento>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A927DF8E70374A84C563BFC4503D83" ma:contentTypeVersion="5" ma:contentTypeDescription="Create a new document." ma:contentTypeScope="" ma:versionID="a905ec00d30d3a78239f7b62a8b26663">
  <xsd:schema xmlns:xsd="http://www.w3.org/2001/XMLSchema" xmlns:xs="http://www.w3.org/2001/XMLSchema" xmlns:p="http://schemas.microsoft.com/office/2006/metadata/properties" xmlns:ns2="b552fb76-1353-4a28-a7fb-fab75e50fb11" targetNamespace="http://schemas.microsoft.com/office/2006/metadata/properties" ma:root="true" ma:fieldsID="848225ce931738f9cf79f93498f031fb" ns2:_="">
    <xsd:import namespace="b552fb76-1353-4a28-a7fb-fab75e50fb11"/>
    <xsd:element name="properties">
      <xsd:complexType>
        <xsd:sequence>
          <xsd:element name="documentManagement">
            <xsd:complexType>
              <xsd:all>
                <xsd:element ref="ns2:Descripci_x00f3_n" minOccurs="0"/>
                <xsd:element ref="ns2:Tipo_x0020_documento" minOccurs="0"/>
                <xsd:element ref="ns2:Formato" minOccurs="0"/>
                <xsd:element ref="ns2:Filtro" minOccurs="0"/>
                <xsd:element ref="ns2:Vigenc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52fb76-1353-4a28-a7fb-fab75e50fb11" elementFormDefault="qualified">
    <xsd:import namespace="http://schemas.microsoft.com/office/2006/documentManagement/types"/>
    <xsd:import namespace="http://schemas.microsoft.com/office/infopath/2007/PartnerControls"/>
    <xsd:element name="Descripci_x00f3_n" ma:index="8" nillable="true" ma:displayName="Descripción" ma:internalName="Descripci_x00f3_n">
      <xsd:simpleType>
        <xsd:restriction base="dms:Text">
          <xsd:maxLength value="255"/>
        </xsd:restriction>
      </xsd:simpleType>
    </xsd:element>
    <xsd:element name="Tipo_x0020_documento" ma:index="9" nillable="true" ma:displayName="Tipo documento" ma:default="Preguntas" ma:format="Dropdown" ma:internalName="Tipo_x0020_documento">
      <xsd:simpleType>
        <xsd:restriction base="dms:Choice">
          <xsd:enumeration value="Preguntas"/>
          <xsd:enumeration value="Cronograma"/>
          <xsd:enumeration value="Audiencia"/>
          <xsd:enumeration value="Rendición cuentas"/>
          <xsd:enumeration value="Cuadro de inversiones"/>
          <xsd:enumeration value="Informe"/>
          <xsd:enumeration value="Listados"/>
          <xsd:enumeration value="Resultados"/>
          <xsd:enumeration value="estrategia-PA"/>
        </xsd:restriction>
      </xsd:simpleType>
    </xsd:element>
    <xsd:element name="Formato" ma:index="10" nillable="true" ma:displayName="Formato" ma:default="/Style%20Library/Images/jpg.svg" ma:format="Dropdown" ma:internalName="Formato">
      <xsd:simpleType>
        <xsd:restriction base="dms:Choice">
          <xsd:enumeration value="/Style%20Library/Images/pdf.svg"/>
          <xsd:enumeration value="/Style%20Library/Images/doc.svg"/>
          <xsd:enumeration value="/Style%20Library/Images/xls.svg"/>
          <xsd:enumeration value="/Style%20Library/Images/ppt.svg"/>
          <xsd:enumeration value="/Style%20Library/Images/jpg.svg"/>
        </xsd:restriction>
      </xsd:simpleType>
    </xsd:element>
    <xsd:element name="Filtro" ma:index="11" nillable="true" ma:displayName="Filtro" ma:internalName="Filtro">
      <xsd:simpleType>
        <xsd:restriction base="dms:Text">
          <xsd:maxLength value="255"/>
        </xsd:restriction>
      </xsd:simpleType>
    </xsd:element>
    <xsd:element name="Vigencia" ma:index="12" nillable="true" ma:displayName="Vigencia" ma:default="2022" ma:description="" ma:internalName="Vigenci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C298F-7027-4103-B94A-368D58D440D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B7DB5A5-AF4D-459C-AD3D-6F7693E0ADAA}">
  <ds:schemaRefs>
    <ds:schemaRef ds:uri="http://schemas.microsoft.com/sharepoint/v3/contenttype/forms"/>
  </ds:schemaRefs>
</ds:datastoreItem>
</file>

<file path=customXml/itemProps3.xml><?xml version="1.0" encoding="utf-8"?>
<ds:datastoreItem xmlns:ds="http://schemas.openxmlformats.org/officeDocument/2006/customXml" ds:itemID="{40C22F09-EA32-4DEC-9A3A-198F056A8425}"/>
</file>

<file path=docProps/app.xml><?xml version="1.0" encoding="utf-8"?>
<Properties xmlns="http://schemas.openxmlformats.org/officeDocument/2006/extended-properties" xmlns:vt="http://schemas.openxmlformats.org/officeDocument/2006/docPropsVTypes">
  <TotalTime>471</TotalTime>
  <Words>1793</Words>
  <Application>Microsoft Office PowerPoint</Application>
  <PresentationFormat>Panorámica</PresentationFormat>
  <Paragraphs>121</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Arial Narrow</vt:lpstr>
      <vt:lpstr>Calibri</vt:lpstr>
      <vt:lpstr>Calibri Light</vt:lpstr>
      <vt:lpstr>Wingdings</vt:lpstr>
      <vt:lpstr>Tema de Office</vt:lpstr>
      <vt:lpstr>Presentación de PowerPoint</vt:lpstr>
      <vt:lpstr>1. INTRODUCCIÓN Y OBJETIVO</vt:lpstr>
      <vt:lpstr>2. PREPARACIÓN DE LA FERIA DE TRANSPARENCIA</vt:lpstr>
      <vt:lpstr>2. PREPARACIÓN DE LA FERIA DE TRANSPARENCIA</vt:lpstr>
      <vt:lpstr>2. PREPARACIÓN DE LA FERIA DE TRANSPARENCIA</vt:lpstr>
      <vt:lpstr>2. PREPARACIÓN DE LA FERIA DE TRANSPARENCIA</vt:lpstr>
      <vt:lpstr>2. PREPARACIÓN DE LA FERIA DE TRANSPARENCIA</vt:lpstr>
      <vt:lpstr>3. EJECUCIÓN DE LA FERIA DE TRANSPARENCIA</vt:lpstr>
      <vt:lpstr>3. EJECUCIÓN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Feria de la Transparencia marzo de 2020</dc:title>
  <dc:creator>Diana Catalina Montes Arevalo</dc:creator>
  <cp:lastModifiedBy>57311</cp:lastModifiedBy>
  <cp:revision>53</cp:revision>
  <dcterms:created xsi:type="dcterms:W3CDTF">2020-02-17T14:49:42Z</dcterms:created>
  <dcterms:modified xsi:type="dcterms:W3CDTF">2020-09-07T20:07:21Z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0x010100C8A927DF8E70374A84C563BFC4503D83</vt:lpwstr>
  </property>
</Properties>
</file>